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5" r:id="rId3"/>
    <p:sldId id="392" r:id="rId4"/>
    <p:sldId id="393" r:id="rId5"/>
    <p:sldId id="394" r:id="rId6"/>
    <p:sldId id="391" r:id="rId7"/>
    <p:sldId id="395" r:id="rId8"/>
    <p:sldId id="396" r:id="rId9"/>
    <p:sldId id="397" r:id="rId10"/>
    <p:sldId id="398" r:id="rId11"/>
    <p:sldId id="399" r:id="rId12"/>
    <p:sldId id="401" r:id="rId13"/>
    <p:sldId id="400" r:id="rId14"/>
    <p:sldId id="402" r:id="rId15"/>
    <p:sldId id="404" r:id="rId16"/>
    <p:sldId id="403" r:id="rId17"/>
    <p:sldId id="405" r:id="rId18"/>
    <p:sldId id="406" r:id="rId19"/>
    <p:sldId id="407" r:id="rId20"/>
    <p:sldId id="408" r:id="rId21"/>
    <p:sldId id="411" r:id="rId22"/>
    <p:sldId id="409" r:id="rId23"/>
    <p:sldId id="410" r:id="rId24"/>
    <p:sldId id="27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66"/>
    <p:restoredTop sz="94679"/>
  </p:normalViewPr>
  <p:slideViewPr>
    <p:cSldViewPr snapToGrid="0" snapToObjects="1">
      <p:cViewPr varScale="1">
        <p:scale>
          <a:sx n="128" d="100"/>
          <a:sy n="128" d="100"/>
        </p:scale>
        <p:origin x="-104" y="-7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7813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8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4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2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42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8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52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2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68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9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478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13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0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3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7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6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98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18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569.pdf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r>
              <a:rPr lang="en" sz="3200" dirty="0"/>
              <a:t>Unit 13</a:t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-US" sz="2800" b="1" dirty="0"/>
              <a:t>Topic Modeling</a:t>
            </a:r>
            <a:r>
              <a:rPr lang="en-US" sz="3200" dirty="0"/>
              <a:t/>
            </a:r>
            <a:br>
              <a:rPr lang="en-US" sz="32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  <p:sp>
        <p:nvSpPr>
          <p:cNvPr id="2" name="TextBox 1"/>
          <p:cNvSpPr txBox="1"/>
          <p:nvPr/>
        </p:nvSpPr>
        <p:spPr>
          <a:xfrm>
            <a:off x="4067713" y="496564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Dirichlet  (LDA)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374050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Generative probabilistic model – </a:t>
            </a:r>
            <a:r>
              <a:rPr lang="en-US" sz="1400" dirty="0">
                <a:solidFill>
                  <a:schemeClr val="tx1"/>
                </a:solidFill>
              </a:rPr>
              <a:t>each item of a collection (document) is modelled as a finite mixture over an underlying set of topic probabilities; each topic is modelled as an infinite mixture over an underlying set of word probabilities.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Probability distributions over words vs topic-topic matrix (LSA)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– different topics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can share keywords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840970C-ED61-B941-83AB-EAEB56BF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5" y="1769166"/>
            <a:ext cx="6720840" cy="33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155448"/>
            <a:ext cx="9109569" cy="4307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/>
              <a:t>Concentration parameters:</a:t>
            </a:r>
          </a:p>
          <a:p>
            <a:endParaRPr lang="en-US" sz="2200" b="1" dirty="0"/>
          </a:p>
          <a:p>
            <a:r>
              <a:rPr lang="en-US" sz="2200" b="1" dirty="0"/>
              <a:t>Alpha:</a:t>
            </a:r>
            <a:r>
              <a:rPr lang="en-US" sz="2200" dirty="0"/>
              <a:t> is a Dirichlet prior concentration parameter that represents </a:t>
            </a:r>
            <a:r>
              <a:rPr lang="en-US" sz="2200" b="1" dirty="0"/>
              <a:t>document-topic density </a:t>
            </a:r>
            <a:r>
              <a:rPr lang="en-US" sz="2200" dirty="0"/>
              <a:t>— with high alpha, documents are assumed to be made up of many topics (documents contain similar topic content)</a:t>
            </a:r>
          </a:p>
          <a:p>
            <a:endParaRPr lang="en-US" sz="2200" dirty="0"/>
          </a:p>
          <a:p>
            <a:r>
              <a:rPr lang="en-US" sz="2200" b="1" dirty="0"/>
              <a:t>Beta:</a:t>
            </a:r>
            <a:r>
              <a:rPr lang="en-US" sz="2200" dirty="0"/>
              <a:t> represents </a:t>
            </a:r>
            <a:r>
              <a:rPr lang="en-US" sz="2200" b="1" dirty="0"/>
              <a:t>topic-word density </a:t>
            </a:r>
            <a:r>
              <a:rPr lang="en-US" sz="2200" dirty="0"/>
              <a:t>— with high beta, topics are assumed to contain a mixture of many words (topics contain similar word content)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01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LDA Algorithm</a:t>
            </a:r>
            <a:endParaRPr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E484313-1CCA-754F-8EA2-6E078C44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3" y="516852"/>
            <a:ext cx="5805793" cy="46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LDA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Gensim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 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SKLearn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4B01805E-966A-5E4A-A419-14D97D2C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08" y="702404"/>
            <a:ext cx="7476764" cy="1801368"/>
          </a:xfrm>
          <a:prstGeom prst="rect">
            <a:avLst/>
          </a:prstGeom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44EAF41B-DEA0-6D4B-BEF0-80FB2124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14" y="3021049"/>
            <a:ext cx="7512558" cy="20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Non-negative Matrix Factorization (NMF)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460994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Decomposes latent relationships in a data matrix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Approximates each object (i.e. column of A) by a linear combination of k reduced dimensions or “basis vectors” in W. (each basis vector is a cluster)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Expectation-Maximization (EM) style optimization for W and H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Works well for small number of documents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63E20442-2C1B-7B4A-B29D-13890542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38812"/>
            <a:ext cx="7882865" cy="22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Algorithm initialization</a:t>
            </a:r>
            <a:endParaRPr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ADEE87A-5593-2842-B9ED-A0408B15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9" y="730641"/>
            <a:ext cx="8311896" cy="40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188EFAE-B88F-7340-AD54-13ACE59F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186880"/>
            <a:ext cx="7992128" cy="47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xmlns="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xmlns="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99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b="1" dirty="0"/>
              <a:t>Semantic Topic Modeling</a:t>
            </a:r>
            <a:r>
              <a:rPr lang="en" b="1" dirty="0"/>
              <a:t/>
            </a:r>
            <a:br>
              <a:rPr lang="en" b="1" dirty="0"/>
            </a:br>
            <a:r>
              <a:rPr lang="en-US" sz="800" dirty="0"/>
              <a:t>Improving semantic topic clustering for search queries with word co-occurrence and </a:t>
            </a:r>
            <a:r>
              <a:rPr lang="en-US" sz="800" dirty="0" err="1"/>
              <a:t>bigraph</a:t>
            </a:r>
            <a:r>
              <a:rPr lang="en-US" sz="800" dirty="0"/>
              <a:t> co-clustering, Google 2016 </a:t>
            </a:r>
            <a:r>
              <a:rPr lang="en-US" sz="800" dirty="0">
                <a:hlinkClick r:id="rId3"/>
              </a:rPr>
              <a:t>https://static.googleusercontent.com/media/research.google.com/en//pubs/archive/45569.pdf</a:t>
            </a:r>
            <a:endParaRPr sz="800" b="1" dirty="0"/>
          </a:p>
        </p:txBody>
      </p:sp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2" y="670452"/>
            <a:ext cx="4736592" cy="4473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Find common topics in queries to get deeper insights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E.g., grouping queries for the “Electronics” category can find new and trending topics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Queries are short-text, sparse, and don’t provide </a:t>
            </a:r>
            <a:r>
              <a:rPr lang="en-US" dirty="0">
                <a:solidFill>
                  <a:schemeClr val="tx1"/>
                </a:solidFill>
              </a:rPr>
              <a:t>enough word counts for models to learn how words are related and to disambiguate multiple meanings of a single word. (e.g., see LDA output with words in incorrect categories)</a:t>
            </a: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F8DFCB8-4242-B54E-9439-5E5819F0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-1"/>
            <a:ext cx="3438143" cy="52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HW7 due </a:t>
            </a:r>
            <a:r>
              <a:rPr lang="en-US" dirty="0" smtClean="0"/>
              <a:t>today</a:t>
            </a:r>
          </a:p>
          <a:p>
            <a:endParaRPr lang="en-US" dirty="0"/>
          </a:p>
          <a:p>
            <a:r>
              <a:rPr lang="en-US" dirty="0" smtClean="0"/>
              <a:t>HW8 due 1 </a:t>
            </a:r>
            <a:r>
              <a:rPr lang="en-US" dirty="0" err="1" smtClean="0"/>
              <a:t>hr</a:t>
            </a:r>
            <a:r>
              <a:rPr lang="en-US" dirty="0" smtClean="0"/>
              <a:t> before live session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85236"/>
            <a:ext cx="5500364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Word co-occurrence clustering: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forms topic-anchors, which are words most likely to 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be searched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for in the context of queries (these are interesting words in a query). Then finds words that co-occurs with these topic anchors. 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E.g., see Word co-</a:t>
            </a:r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occurrence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cluster for Lipton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Weighted-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bigraph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co-clustering: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documents and words are nodes, term frequencies are edges.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View clickthrough data from search queries to URL as a bipartite graph.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URLs can identify queries of similar meaning.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URLs that are shown as top search results for a single query are somewhat similar. Hence, queries naturally group similar URLs to together.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555948B-B027-C748-BE83-BE267D7AD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65" y="0"/>
            <a:ext cx="3524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F040D604-E62C-5746-A829-B50145F6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3" y="124918"/>
            <a:ext cx="6628009" cy="48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Algorithm for word co-occurrence clustering: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hashmap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of words and queries that contain those words: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r>
              <a:rPr lang="en-US" sz="1600" i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key: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”, values: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chicken soup” and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green tea”</a:t>
            </a:r>
            <a:endParaRPr lang="en-US" sz="1600" b="1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Initialize topics: </a:t>
            </a:r>
            <a:r>
              <a:rPr lang="en-US" sz="1600" dirty="0">
                <a:solidFill>
                  <a:schemeClr val="tx1"/>
                </a:solidFill>
              </a:rPr>
              <a:t>Topics are initialized with a sub-selection of keys of the </a:t>
            </a:r>
            <a:r>
              <a:rPr lang="en-US" sz="1600" dirty="0" err="1">
                <a:solidFill>
                  <a:schemeClr val="tx1"/>
                </a:solidFill>
              </a:rPr>
              <a:t>hashmap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E.g., for “best </a:t>
            </a:r>
            <a:r>
              <a:rPr lang="en-US" sz="1600" dirty="0" err="1">
                <a:solidFill>
                  <a:schemeClr val="tx1"/>
                </a:solidFill>
              </a:rPr>
              <a:t>maybelline</a:t>
            </a:r>
            <a:r>
              <a:rPr lang="en-US" sz="1600" dirty="0">
                <a:solidFill>
                  <a:schemeClr val="tx1"/>
                </a:solidFill>
              </a:rPr>
              <a:t> mascara” the word `best' is not as interesting as `mascara' in the context of the Maybelline brand.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Use lift score to rank the words by importance and then threshold it to obtain a set of words highly associated with the context.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Expand topics based on word co-occurrence: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for beauty products, “shape eyebrow” is 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valid combination, but “shape lips”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AAB18B7-5E85-8B43-BC15-FF6A5D08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88" y="2825496"/>
            <a:ext cx="3986572" cy="21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1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xmlns="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1F498EE-B7F7-B246-8953-07FF15C7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1" y="42618"/>
            <a:ext cx="4582391" cy="51435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DB67CAB-2ECD-CD49-99EF-F045C5FB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83" y="42618"/>
            <a:ext cx="4287683" cy="52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775573"/>
            <a:ext cx="440040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Topic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 cluster of words that occur together and define a theme.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Statistical language models for discovering hidden structure in a collection of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Algorithms that discover thematic structure in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 way to analyze large volumes of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unlabeled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text. 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23C641-C6AE-9B4A-888F-6F92B606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72" y="1309878"/>
            <a:ext cx="4994177" cy="27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Types of 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677991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Canonical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match a preestablished list of domain-specific topics.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Digital Music, Electronics, Home &amp; Kitchen, Automotive, et al</a:t>
            </a:r>
          </a:p>
          <a:p>
            <a:pPr marL="342900">
              <a:spcAft>
                <a:spcPts val="1600"/>
              </a:spcAft>
            </a:pPr>
            <a:endParaRPr lang="en-US" sz="20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Organic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discover clusters from documents without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establishing a list of topics beforehand</a:t>
            </a:r>
          </a:p>
          <a:p>
            <a:pPr marL="342900">
              <a:spcAft>
                <a:spcPts val="1600"/>
              </a:spcAft>
            </a:pPr>
            <a:endParaRPr lang="en-US" sz="20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Entity-centric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topics are related to a set of named entities in a domain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   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entities for a streaming movie service: actors, directors, producers,    genre, et al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38A672-B005-F743-AA40-EFB2995A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1553042"/>
            <a:ext cx="2415794" cy="2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28016" y="886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Applications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76189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Dimensionality reduction: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representing text in topic space vs feature space. Topics can be used to improve classification (use topics as features)</a:t>
            </a:r>
          </a:p>
          <a:p>
            <a:pPr marL="342900">
              <a:spcAft>
                <a:spcPts val="1600"/>
              </a:spcAft>
            </a:pP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Search and recommender systems: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search results clustering/grouping search facets, recommending similar items</a:t>
            </a:r>
          </a:p>
          <a:p>
            <a:pPr marL="342900">
              <a:spcAft>
                <a:spcPts val="1600"/>
              </a:spcAft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Uncovering themes in texts: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extracting themes and topics from product reviews, comments, news articles,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15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669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Semantic Analysis (LSA)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235599" y="711565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/>
              <a:t>Uncovers latent hidden terms which correlate semantically to form topics.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Words that are close in meaning will occur in similar pieces of text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(hence topics are unlikely to share words)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a term-document matrix (using term count or TF-IDF):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rows are unique words, columns represent documents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Use Singular Value Decomposition (SVD)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 reduce number of rows but preserve column </a:t>
            </a:r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similarity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because the matrix can be very sparse and noisy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Compare documents by cosine similarity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between two vectors formed by two columns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317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Singular Value Decomposition (SVD)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b="1" dirty="0"/>
              <a:t>Any set of vectors (A) can be expressed in terms of their lengths of projections (S) on some set of orthogonal axes (V).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Direction of unit vectors v1, v2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Length of projections Sa1, Sa2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Vectors of projection Pa2, Pa2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269ECF-CF39-8D46-B960-2F9B223D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67" y="1202489"/>
            <a:ext cx="3416300" cy="2190750"/>
          </a:xfrm>
          <a:prstGeom prst="rect">
            <a:avLst/>
          </a:prstGeom>
        </p:spPr>
      </p:pic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AF428D40-7910-6D4C-8DE4-B01ED635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8272"/>
            <a:ext cx="4366767" cy="552344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F4493E1A-0C4A-8A48-9908-EB6F2526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6" y="3400554"/>
            <a:ext cx="3416300" cy="10284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8FF6A7-8720-8940-8DF2-06FF10CAE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416" y="3623202"/>
            <a:ext cx="4472412" cy="14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LSA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Toy corpus: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Pre-processing: stop word removal, stemming,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B9D80AB-0CD6-9142-B300-13E7B2E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09" y="577198"/>
            <a:ext cx="3988308" cy="1220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6566A8-3426-8441-AE5E-6BC85DBA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42" y="1736416"/>
            <a:ext cx="4723148" cy="52987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353ABD3-72F7-5949-B51D-108DA0F6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430" y="2877214"/>
            <a:ext cx="5116834" cy="21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91440" y="157778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TF-IDF weighted model + # of topics = 2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</a:rPr>
              <a:t>The sign of the weights indicates the direction of the topic, i.e.,, similar correlated terms in the topics will have the same sign or direction. 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085C4C2-D736-1C4B-8B1C-7CBE3F78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8" y="2034032"/>
            <a:ext cx="8026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35307</TotalTime>
  <Words>937</Words>
  <Application>Microsoft Macintosh PowerPoint</Application>
  <PresentationFormat>On-screen Show (16:9)</PresentationFormat>
  <Paragraphs>118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Simple Light</vt:lpstr>
      <vt:lpstr>Natural Language Processing Unit 13  Topic Modeling </vt:lpstr>
      <vt:lpstr>Admin notes</vt:lpstr>
      <vt:lpstr>Topic Modeling</vt:lpstr>
      <vt:lpstr>Types of Topic Modeling</vt:lpstr>
      <vt:lpstr>Applications</vt:lpstr>
      <vt:lpstr>Latent Semantic Analysis (LSA)</vt:lpstr>
      <vt:lpstr>Singular Value Decomposition (SVD)</vt:lpstr>
      <vt:lpstr>LSA example</vt:lpstr>
      <vt:lpstr>PowerPoint Presentation</vt:lpstr>
      <vt:lpstr>Latent Dirichlet  (LDA)</vt:lpstr>
      <vt:lpstr>PowerPoint Presentation</vt:lpstr>
      <vt:lpstr>LDA Algorithm</vt:lpstr>
      <vt:lpstr>LDA example</vt:lpstr>
      <vt:lpstr>Non-negative Matrix Factorization (NMF)</vt:lpstr>
      <vt:lpstr>Algorithm initialization</vt:lpstr>
      <vt:lpstr>PowerPoint Presentation</vt:lpstr>
      <vt:lpstr>PowerPoint Presentation</vt:lpstr>
      <vt:lpstr>PowerPoint Presentation</vt:lpstr>
      <vt:lpstr>Semantic Topic Modeling Improving semantic topic clustering for search queries with word co-occurrence and bigraph co-clustering, Google 2016 https://static.googleusercontent.com/media/research.google.com/en//pubs/archive/45569.pdf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508</cp:revision>
  <dcterms:modified xsi:type="dcterms:W3CDTF">2021-03-31T02:54:32Z</dcterms:modified>
</cp:coreProperties>
</file>